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4" r:id="rId3"/>
    <p:sldId id="446" r:id="rId4"/>
    <p:sldId id="438" r:id="rId5"/>
    <p:sldId id="445" r:id="rId6"/>
    <p:sldId id="480" r:id="rId7"/>
    <p:sldId id="442" r:id="rId8"/>
    <p:sldId id="476" r:id="rId9"/>
    <p:sldId id="435" r:id="rId10"/>
    <p:sldId id="477" r:id="rId11"/>
    <p:sldId id="481" r:id="rId12"/>
    <p:sldId id="440" r:id="rId13"/>
    <p:sldId id="482" r:id="rId14"/>
    <p:sldId id="479" r:id="rId15"/>
    <p:sldId id="478" r:id="rId16"/>
    <p:sldId id="267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8D3"/>
    <a:srgbClr val="CA5AD6"/>
    <a:srgbClr val="57D0D9"/>
    <a:srgbClr val="51DFD1"/>
    <a:srgbClr val="1B2A83"/>
    <a:srgbClr val="EAD21E"/>
    <a:srgbClr val="EBD429"/>
    <a:srgbClr val="F6EA00"/>
    <a:srgbClr val="FC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F477C-18B3-4FA5-B3B4-4A4A0102E6DE}" type="doc">
      <dgm:prSet loTypeId="urn:microsoft.com/office/officeart/2005/8/layout/hProcess7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D611C7-8419-4F3D-BBE3-28EA783926E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600" dirty="0">
              <a:latin typeface="+mn-lt"/>
            </a:rPr>
            <a:t>¿Qué es el nivel adecuado?</a:t>
          </a:r>
        </a:p>
      </dgm:t>
    </dgm:pt>
    <dgm:pt modelId="{2A8911DB-5C56-46B2-B1D0-20CCDD34833C}" type="parTrans" cxnId="{70B06E8A-C2B6-4060-8E9F-EB621E46AC85}">
      <dgm:prSet/>
      <dgm:spPr/>
      <dgm:t>
        <a:bodyPr/>
        <a:lstStyle/>
        <a:p>
          <a:endParaRPr lang="es-ES"/>
        </a:p>
      </dgm:t>
    </dgm:pt>
    <dgm:pt modelId="{C7E372FE-7E0B-4611-BF0C-C8E3223EDAA6}" type="sibTrans" cxnId="{70B06E8A-C2B6-4060-8E9F-EB621E46AC85}">
      <dgm:prSet/>
      <dgm:spPr/>
      <dgm:t>
        <a:bodyPr/>
        <a:lstStyle/>
        <a:p>
          <a:endParaRPr lang="es-ES"/>
        </a:p>
      </dgm:t>
    </dgm:pt>
    <dgm:pt modelId="{88C5D6E8-797E-48BB-B364-1E679AB77C06}">
      <dgm:prSet phldrT="[Texto]" custT="1"/>
      <dgm:spPr>
        <a:noFill/>
      </dgm:spPr>
      <dgm:t>
        <a:bodyPr/>
        <a:lstStyle/>
        <a:p>
          <a:r>
            <a:rPr lang="es-ES" sz="1800" dirty="0">
              <a:latin typeface="+mn-lt"/>
              <a:cs typeface="Arial" panose="020B0604020202020204" pitchFamily="34" charset="0"/>
            </a:rPr>
            <a:t>• No está definido en la normativa sobre protección de datos de la UE. </a:t>
          </a:r>
        </a:p>
        <a:p>
          <a:r>
            <a:rPr lang="es-ES" sz="1800" dirty="0">
              <a:latin typeface="+mn-lt"/>
              <a:cs typeface="Arial" panose="020B0604020202020204" pitchFamily="34" charset="0"/>
            </a:rPr>
            <a:t>• En el caso de la UE, n</a:t>
          </a:r>
          <a:r>
            <a:rPr lang="es-ES" sz="1800" dirty="0">
              <a:latin typeface="+mn-lt"/>
            </a:rPr>
            <a:t>o es un nivel idéntico al que se garantiza en su ordenamiento jurídico.</a:t>
          </a:r>
          <a:endParaRPr lang="es-ES" sz="1800" dirty="0">
            <a:latin typeface="+mn-lt"/>
            <a:cs typeface="Arial" panose="020B0604020202020204" pitchFamily="34" charset="0"/>
          </a:endParaRPr>
        </a:p>
        <a:p>
          <a:r>
            <a:rPr lang="es-ES" sz="1800" dirty="0">
              <a:latin typeface="+mn-lt"/>
              <a:cs typeface="Arial" panose="020B0604020202020204" pitchFamily="34" charset="0"/>
            </a:rPr>
            <a:t>• </a:t>
          </a:r>
          <a:r>
            <a:rPr lang="es-ES" sz="1800" dirty="0">
              <a:latin typeface="+mn-lt"/>
            </a:rPr>
            <a:t>Nivel equivalente o similar.</a:t>
          </a:r>
        </a:p>
      </dgm:t>
    </dgm:pt>
    <dgm:pt modelId="{FFD95EF0-8137-41BE-8DDC-C0A8EF90506D}" type="parTrans" cxnId="{A9939051-2731-48C5-A1BE-491CB2EAC94C}">
      <dgm:prSet/>
      <dgm:spPr/>
      <dgm:t>
        <a:bodyPr/>
        <a:lstStyle/>
        <a:p>
          <a:endParaRPr lang="es-ES"/>
        </a:p>
      </dgm:t>
    </dgm:pt>
    <dgm:pt modelId="{7F876B44-CFFC-49E9-A6CB-0572632C86F6}" type="sibTrans" cxnId="{A9939051-2731-48C5-A1BE-491CB2EAC94C}">
      <dgm:prSet/>
      <dgm:spPr/>
      <dgm:t>
        <a:bodyPr/>
        <a:lstStyle/>
        <a:p>
          <a:endParaRPr lang="es-ES"/>
        </a:p>
      </dgm:t>
    </dgm:pt>
    <dgm:pt modelId="{BA56155B-243F-448A-85AB-4D43AB323EFA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600" dirty="0">
              <a:latin typeface="+mn-lt"/>
            </a:rPr>
            <a:t>¿Qué implica dicho nivel?</a:t>
          </a:r>
        </a:p>
      </dgm:t>
    </dgm:pt>
    <dgm:pt modelId="{CE4314A5-12AB-476F-927F-780D15629748}" type="parTrans" cxnId="{0B537588-2599-4A39-81A4-39AF30C4AF5F}">
      <dgm:prSet/>
      <dgm:spPr/>
      <dgm:t>
        <a:bodyPr/>
        <a:lstStyle/>
        <a:p>
          <a:endParaRPr lang="es-ES"/>
        </a:p>
      </dgm:t>
    </dgm:pt>
    <dgm:pt modelId="{E3300745-691C-44E8-B165-0E92ED44203A}" type="sibTrans" cxnId="{0B537588-2599-4A39-81A4-39AF30C4AF5F}">
      <dgm:prSet/>
      <dgm:spPr/>
      <dgm:t>
        <a:bodyPr/>
        <a:lstStyle/>
        <a:p>
          <a:endParaRPr lang="es-ES"/>
        </a:p>
      </dgm:t>
    </dgm:pt>
    <dgm:pt modelId="{D562C6B7-8CB9-4EBE-B56E-505AF090B549}">
      <dgm:prSet phldrT="[Texto]" custT="1"/>
      <dgm:spPr/>
      <dgm:t>
        <a:bodyPr/>
        <a:lstStyle/>
        <a:p>
          <a:r>
            <a:rPr lang="es-ES" sz="1800" dirty="0">
              <a:latin typeface="+mn-lt"/>
              <a:cs typeface="Arial" panose="020B0604020202020204" pitchFamily="34" charset="0"/>
            </a:rPr>
            <a:t>• </a:t>
          </a:r>
          <a:r>
            <a:rPr lang="es-ES" sz="1800" i="0" dirty="0">
              <a:latin typeface="+mn-lt"/>
            </a:rPr>
            <a:t>El nivel de protección adecuado </a:t>
          </a:r>
          <a:r>
            <a:rPr lang="es-ES" sz="1800" i="1" dirty="0">
              <a:latin typeface="+mn-lt"/>
            </a:rPr>
            <a:t>“exige que ese tercer país garantice efectivamente, por su legislación interna o sus compromisos internacionales, un nivel de protección de las libertades y derechos fundamentales sustancialmente equivalente al garantizado en la Unión por la Directiva 95/46, entendida a la luz de la Carta” </a:t>
          </a:r>
          <a:r>
            <a:rPr lang="es-ES" sz="1800" dirty="0">
              <a:latin typeface="+mn-lt"/>
            </a:rPr>
            <a:t>(aptdo. 73)</a:t>
          </a:r>
        </a:p>
      </dgm:t>
    </dgm:pt>
    <dgm:pt modelId="{560326A5-1344-4803-BE7A-8E5B51B7958C}" type="parTrans" cxnId="{976517C7-8BCF-4AB6-8122-649D4D9C8271}">
      <dgm:prSet/>
      <dgm:spPr/>
      <dgm:t>
        <a:bodyPr/>
        <a:lstStyle/>
        <a:p>
          <a:endParaRPr lang="es-ES"/>
        </a:p>
      </dgm:t>
    </dgm:pt>
    <dgm:pt modelId="{010252A9-2584-42C1-9AFF-FC98E5818107}" type="sibTrans" cxnId="{976517C7-8BCF-4AB6-8122-649D4D9C8271}">
      <dgm:prSet/>
      <dgm:spPr/>
      <dgm:t>
        <a:bodyPr/>
        <a:lstStyle/>
        <a:p>
          <a:endParaRPr lang="es-ES"/>
        </a:p>
      </dgm:t>
    </dgm:pt>
    <dgm:pt modelId="{BFA7979E-C2B7-4BEB-9777-C1E2262C9275}" type="pres">
      <dgm:prSet presAssocID="{EF9F477C-18B3-4FA5-B3B4-4A4A0102E6DE}" presName="Name0" presStyleCnt="0">
        <dgm:presLayoutVars>
          <dgm:dir/>
          <dgm:animLvl val="lvl"/>
          <dgm:resizeHandles val="exact"/>
        </dgm:presLayoutVars>
      </dgm:prSet>
      <dgm:spPr/>
    </dgm:pt>
    <dgm:pt modelId="{69274BD8-AE56-4984-92EC-50A7A369DF02}" type="pres">
      <dgm:prSet presAssocID="{6DD611C7-8419-4F3D-BBE3-28EA783926E7}" presName="compositeNode" presStyleCnt="0">
        <dgm:presLayoutVars>
          <dgm:bulletEnabled val="1"/>
        </dgm:presLayoutVars>
      </dgm:prSet>
      <dgm:spPr/>
    </dgm:pt>
    <dgm:pt modelId="{7211A92A-66F7-487F-8F8C-3021D19C2F6B}" type="pres">
      <dgm:prSet presAssocID="{6DD611C7-8419-4F3D-BBE3-28EA783926E7}" presName="bgRect" presStyleLbl="node1" presStyleIdx="0" presStyleCnt="2"/>
      <dgm:spPr/>
    </dgm:pt>
    <dgm:pt modelId="{1C1F26A2-5C9B-4283-A656-B3F3D62DA2BF}" type="pres">
      <dgm:prSet presAssocID="{6DD611C7-8419-4F3D-BBE3-28EA783926E7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187DA682-B792-4BD6-BAFE-40171D95B909}" type="pres">
      <dgm:prSet presAssocID="{6DD611C7-8419-4F3D-BBE3-28EA783926E7}" presName="childNode" presStyleLbl="node1" presStyleIdx="0" presStyleCnt="2">
        <dgm:presLayoutVars>
          <dgm:bulletEnabled val="1"/>
        </dgm:presLayoutVars>
      </dgm:prSet>
      <dgm:spPr/>
    </dgm:pt>
    <dgm:pt modelId="{20B1D476-FF06-4EEE-862F-0BB258B8912F}" type="pres">
      <dgm:prSet presAssocID="{C7E372FE-7E0B-4611-BF0C-C8E3223EDAA6}" presName="hSp" presStyleCnt="0"/>
      <dgm:spPr/>
    </dgm:pt>
    <dgm:pt modelId="{4B0AF718-9FA5-4346-87DD-0BE95CB0AD3C}" type="pres">
      <dgm:prSet presAssocID="{C7E372FE-7E0B-4611-BF0C-C8E3223EDAA6}" presName="vProcSp" presStyleCnt="0"/>
      <dgm:spPr/>
    </dgm:pt>
    <dgm:pt modelId="{2557D097-1FB4-40CE-BF22-DED06DC168C6}" type="pres">
      <dgm:prSet presAssocID="{C7E372FE-7E0B-4611-BF0C-C8E3223EDAA6}" presName="vSp1" presStyleCnt="0"/>
      <dgm:spPr/>
    </dgm:pt>
    <dgm:pt modelId="{6690F7C8-2033-4BAE-9B12-E0B0F2349EE2}" type="pres">
      <dgm:prSet presAssocID="{C7E372FE-7E0B-4611-BF0C-C8E3223EDAA6}" presName="simulatedConn" presStyleLbl="solidFgAcc1" presStyleIdx="0" presStyleCn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</dgm:pt>
    <dgm:pt modelId="{1FF64FBD-984A-4080-B1AC-E842F26551C8}" type="pres">
      <dgm:prSet presAssocID="{C7E372FE-7E0B-4611-BF0C-C8E3223EDAA6}" presName="vSp2" presStyleCnt="0"/>
      <dgm:spPr/>
    </dgm:pt>
    <dgm:pt modelId="{0412E075-01C4-4406-820C-454ADF81A8EE}" type="pres">
      <dgm:prSet presAssocID="{C7E372FE-7E0B-4611-BF0C-C8E3223EDAA6}" presName="sibTrans" presStyleCnt="0"/>
      <dgm:spPr/>
    </dgm:pt>
    <dgm:pt modelId="{DA7820F4-EAA3-4BF6-97C7-A02DABB231A0}" type="pres">
      <dgm:prSet presAssocID="{BA56155B-243F-448A-85AB-4D43AB323EFA}" presName="compositeNode" presStyleCnt="0">
        <dgm:presLayoutVars>
          <dgm:bulletEnabled val="1"/>
        </dgm:presLayoutVars>
      </dgm:prSet>
      <dgm:spPr/>
    </dgm:pt>
    <dgm:pt modelId="{781D1968-A8E1-4EEB-90B3-C17154BFBFBE}" type="pres">
      <dgm:prSet presAssocID="{BA56155B-243F-448A-85AB-4D43AB323EFA}" presName="bgRect" presStyleLbl="node1" presStyleIdx="1" presStyleCnt="2"/>
      <dgm:spPr/>
    </dgm:pt>
    <dgm:pt modelId="{07C359F6-B166-4D1E-8965-78398B57B640}" type="pres">
      <dgm:prSet presAssocID="{BA56155B-243F-448A-85AB-4D43AB323EFA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DC1DCEE9-8DFB-4F60-8640-92C121BB2677}" type="pres">
      <dgm:prSet presAssocID="{BA56155B-243F-448A-85AB-4D43AB323EFA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8DC6123-8217-40DA-9C24-C0CC8C318AB6}" type="presOf" srcId="{D562C6B7-8CB9-4EBE-B56E-505AF090B549}" destId="{DC1DCEE9-8DFB-4F60-8640-92C121BB2677}" srcOrd="0" destOrd="0" presId="urn:microsoft.com/office/officeart/2005/8/layout/hProcess7"/>
    <dgm:cxn modelId="{86AD4E45-09F1-4D8F-8E10-C85F53EEB5CF}" type="presOf" srcId="{EF9F477C-18B3-4FA5-B3B4-4A4A0102E6DE}" destId="{BFA7979E-C2B7-4BEB-9777-C1E2262C9275}" srcOrd="0" destOrd="0" presId="urn:microsoft.com/office/officeart/2005/8/layout/hProcess7"/>
    <dgm:cxn modelId="{A9939051-2731-48C5-A1BE-491CB2EAC94C}" srcId="{6DD611C7-8419-4F3D-BBE3-28EA783926E7}" destId="{88C5D6E8-797E-48BB-B364-1E679AB77C06}" srcOrd="0" destOrd="0" parTransId="{FFD95EF0-8137-41BE-8DDC-C0A8EF90506D}" sibTransId="{7F876B44-CFFC-49E9-A6CB-0572632C86F6}"/>
    <dgm:cxn modelId="{AD753054-CA14-47C2-B17C-06C8810F2443}" type="presOf" srcId="{88C5D6E8-797E-48BB-B364-1E679AB77C06}" destId="{187DA682-B792-4BD6-BAFE-40171D95B909}" srcOrd="0" destOrd="0" presId="urn:microsoft.com/office/officeart/2005/8/layout/hProcess7"/>
    <dgm:cxn modelId="{0B537588-2599-4A39-81A4-39AF30C4AF5F}" srcId="{EF9F477C-18B3-4FA5-B3B4-4A4A0102E6DE}" destId="{BA56155B-243F-448A-85AB-4D43AB323EFA}" srcOrd="1" destOrd="0" parTransId="{CE4314A5-12AB-476F-927F-780D15629748}" sibTransId="{E3300745-691C-44E8-B165-0E92ED44203A}"/>
    <dgm:cxn modelId="{70B06E8A-C2B6-4060-8E9F-EB621E46AC85}" srcId="{EF9F477C-18B3-4FA5-B3B4-4A4A0102E6DE}" destId="{6DD611C7-8419-4F3D-BBE3-28EA783926E7}" srcOrd="0" destOrd="0" parTransId="{2A8911DB-5C56-46B2-B1D0-20CCDD34833C}" sibTransId="{C7E372FE-7E0B-4611-BF0C-C8E3223EDAA6}"/>
    <dgm:cxn modelId="{822BC68E-E61F-4933-B0A4-5CCF318C69DD}" type="presOf" srcId="{BA56155B-243F-448A-85AB-4D43AB323EFA}" destId="{07C359F6-B166-4D1E-8965-78398B57B640}" srcOrd="1" destOrd="0" presId="urn:microsoft.com/office/officeart/2005/8/layout/hProcess7"/>
    <dgm:cxn modelId="{9BA8D7A3-6335-4143-8EF8-096A70492336}" type="presOf" srcId="{BA56155B-243F-448A-85AB-4D43AB323EFA}" destId="{781D1968-A8E1-4EEB-90B3-C17154BFBFBE}" srcOrd="0" destOrd="0" presId="urn:microsoft.com/office/officeart/2005/8/layout/hProcess7"/>
    <dgm:cxn modelId="{976517C7-8BCF-4AB6-8122-649D4D9C8271}" srcId="{BA56155B-243F-448A-85AB-4D43AB323EFA}" destId="{D562C6B7-8CB9-4EBE-B56E-505AF090B549}" srcOrd="0" destOrd="0" parTransId="{560326A5-1344-4803-BE7A-8E5B51B7958C}" sibTransId="{010252A9-2584-42C1-9AFF-FC98E5818107}"/>
    <dgm:cxn modelId="{AE03B4C7-1B93-45B0-A21C-E0C4BF68A123}" type="presOf" srcId="{6DD611C7-8419-4F3D-BBE3-28EA783926E7}" destId="{1C1F26A2-5C9B-4283-A656-B3F3D62DA2BF}" srcOrd="1" destOrd="0" presId="urn:microsoft.com/office/officeart/2005/8/layout/hProcess7"/>
    <dgm:cxn modelId="{F84CBAF1-B9BA-4F7A-9703-9DD35288684C}" type="presOf" srcId="{6DD611C7-8419-4F3D-BBE3-28EA783926E7}" destId="{7211A92A-66F7-487F-8F8C-3021D19C2F6B}" srcOrd="0" destOrd="0" presId="urn:microsoft.com/office/officeart/2005/8/layout/hProcess7"/>
    <dgm:cxn modelId="{9968DCB3-0D5B-474F-9438-475185C69409}" type="presParOf" srcId="{BFA7979E-C2B7-4BEB-9777-C1E2262C9275}" destId="{69274BD8-AE56-4984-92EC-50A7A369DF02}" srcOrd="0" destOrd="0" presId="urn:microsoft.com/office/officeart/2005/8/layout/hProcess7"/>
    <dgm:cxn modelId="{C3161781-3353-4B8F-ACF3-280D385CE297}" type="presParOf" srcId="{69274BD8-AE56-4984-92EC-50A7A369DF02}" destId="{7211A92A-66F7-487F-8F8C-3021D19C2F6B}" srcOrd="0" destOrd="0" presId="urn:microsoft.com/office/officeart/2005/8/layout/hProcess7"/>
    <dgm:cxn modelId="{397BFD8A-126C-4400-A12C-7F45089D9AD2}" type="presParOf" srcId="{69274BD8-AE56-4984-92EC-50A7A369DF02}" destId="{1C1F26A2-5C9B-4283-A656-B3F3D62DA2BF}" srcOrd="1" destOrd="0" presId="urn:microsoft.com/office/officeart/2005/8/layout/hProcess7"/>
    <dgm:cxn modelId="{BF8FC6F8-60A1-477B-AC9A-0457B932CA6F}" type="presParOf" srcId="{69274BD8-AE56-4984-92EC-50A7A369DF02}" destId="{187DA682-B792-4BD6-BAFE-40171D95B909}" srcOrd="2" destOrd="0" presId="urn:microsoft.com/office/officeart/2005/8/layout/hProcess7"/>
    <dgm:cxn modelId="{F3878A54-5491-403E-B9FF-E7CAFBCEA4BB}" type="presParOf" srcId="{BFA7979E-C2B7-4BEB-9777-C1E2262C9275}" destId="{20B1D476-FF06-4EEE-862F-0BB258B8912F}" srcOrd="1" destOrd="0" presId="urn:microsoft.com/office/officeart/2005/8/layout/hProcess7"/>
    <dgm:cxn modelId="{F05FDC81-F4FC-4413-839C-AEEB16D227D2}" type="presParOf" srcId="{BFA7979E-C2B7-4BEB-9777-C1E2262C9275}" destId="{4B0AF718-9FA5-4346-87DD-0BE95CB0AD3C}" srcOrd="2" destOrd="0" presId="urn:microsoft.com/office/officeart/2005/8/layout/hProcess7"/>
    <dgm:cxn modelId="{EEEB1F0D-ABDF-4921-86CE-A146626CF433}" type="presParOf" srcId="{4B0AF718-9FA5-4346-87DD-0BE95CB0AD3C}" destId="{2557D097-1FB4-40CE-BF22-DED06DC168C6}" srcOrd="0" destOrd="0" presId="urn:microsoft.com/office/officeart/2005/8/layout/hProcess7"/>
    <dgm:cxn modelId="{01CE10B8-4735-48D7-9890-901CEBD1738F}" type="presParOf" srcId="{4B0AF718-9FA5-4346-87DD-0BE95CB0AD3C}" destId="{6690F7C8-2033-4BAE-9B12-E0B0F2349EE2}" srcOrd="1" destOrd="0" presId="urn:microsoft.com/office/officeart/2005/8/layout/hProcess7"/>
    <dgm:cxn modelId="{70B93A72-505D-4697-9281-56AE3BB9DAE5}" type="presParOf" srcId="{4B0AF718-9FA5-4346-87DD-0BE95CB0AD3C}" destId="{1FF64FBD-984A-4080-B1AC-E842F26551C8}" srcOrd="2" destOrd="0" presId="urn:microsoft.com/office/officeart/2005/8/layout/hProcess7"/>
    <dgm:cxn modelId="{C2087847-4331-432E-9332-AEA5C1739632}" type="presParOf" srcId="{BFA7979E-C2B7-4BEB-9777-C1E2262C9275}" destId="{0412E075-01C4-4406-820C-454ADF81A8EE}" srcOrd="3" destOrd="0" presId="urn:microsoft.com/office/officeart/2005/8/layout/hProcess7"/>
    <dgm:cxn modelId="{5A46F268-F638-48D8-8991-336ABD4BC8D3}" type="presParOf" srcId="{BFA7979E-C2B7-4BEB-9777-C1E2262C9275}" destId="{DA7820F4-EAA3-4BF6-97C7-A02DABB231A0}" srcOrd="4" destOrd="0" presId="urn:microsoft.com/office/officeart/2005/8/layout/hProcess7"/>
    <dgm:cxn modelId="{0B1E78B3-3CC5-4BC8-888A-45D1DF8E7923}" type="presParOf" srcId="{DA7820F4-EAA3-4BF6-97C7-A02DABB231A0}" destId="{781D1968-A8E1-4EEB-90B3-C17154BFBFBE}" srcOrd="0" destOrd="0" presId="urn:microsoft.com/office/officeart/2005/8/layout/hProcess7"/>
    <dgm:cxn modelId="{CF4DF783-0289-4D4F-BF8D-C2EE3BBA1B78}" type="presParOf" srcId="{DA7820F4-EAA3-4BF6-97C7-A02DABB231A0}" destId="{07C359F6-B166-4D1E-8965-78398B57B640}" srcOrd="1" destOrd="0" presId="urn:microsoft.com/office/officeart/2005/8/layout/hProcess7"/>
    <dgm:cxn modelId="{CC51EFFC-1843-4B93-BC9C-3A9341CC0441}" type="presParOf" srcId="{DA7820F4-EAA3-4BF6-97C7-A02DABB231A0}" destId="{DC1DCEE9-8DFB-4F60-8640-92C121BB2677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89DCF-ACAE-49A9-A290-3CD8A103A77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BFA71F-3CD0-42A6-8107-7C9ED0E7730A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Reforzar la cooperación entre autoridades de protección de datos, diálogo y asistencia mutua</a:t>
          </a:r>
        </a:p>
      </dgm:t>
    </dgm:pt>
    <dgm:pt modelId="{66557D5E-1550-4E09-8CD2-2DB80FDD0255}" type="parTrans" cxnId="{3A1AC449-ABB8-443C-B261-684E5020E722}">
      <dgm:prSet/>
      <dgm:spPr/>
      <dgm:t>
        <a:bodyPr/>
        <a:lstStyle/>
        <a:p>
          <a:endParaRPr lang="es-ES"/>
        </a:p>
      </dgm:t>
    </dgm:pt>
    <dgm:pt modelId="{2471DD2B-9877-47A5-A0F0-A860722AF093}" type="sibTrans" cxnId="{3A1AC449-ABB8-443C-B261-684E5020E722}">
      <dgm:prSet/>
      <dgm:spPr/>
      <dgm:t>
        <a:bodyPr/>
        <a:lstStyle/>
        <a:p>
          <a:endParaRPr lang="es-ES"/>
        </a:p>
      </dgm:t>
    </dgm:pt>
    <dgm:pt modelId="{993C11CD-7434-4745-AF06-02BEA49688C2}">
      <dgm:prSet phldrT="[Texto]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dirty="0"/>
            <a:t>Garantizar una protección efectiva a la persona física</a:t>
          </a:r>
        </a:p>
      </dgm:t>
    </dgm:pt>
    <dgm:pt modelId="{A755C3D3-E9B6-4F4B-BB7A-C00CC6E5B7A8}" type="parTrans" cxnId="{05995C89-4DA1-4214-8E71-0E3363A0FF06}">
      <dgm:prSet/>
      <dgm:spPr/>
      <dgm:t>
        <a:bodyPr/>
        <a:lstStyle/>
        <a:p>
          <a:endParaRPr lang="es-ES"/>
        </a:p>
      </dgm:t>
    </dgm:pt>
    <dgm:pt modelId="{BDD1CBF1-461F-4DB0-A84F-5253772F8FF2}" type="sibTrans" cxnId="{05995C89-4DA1-4214-8E71-0E3363A0FF06}">
      <dgm:prSet/>
      <dgm:spPr/>
      <dgm:t>
        <a:bodyPr/>
        <a:lstStyle/>
        <a:p>
          <a:endParaRPr lang="es-ES"/>
        </a:p>
      </dgm:t>
    </dgm:pt>
    <dgm:pt modelId="{A065B623-8DFC-4D61-A810-A54D371BCF49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Necesidad de un marco regulador adecuado</a:t>
          </a:r>
        </a:p>
      </dgm:t>
    </dgm:pt>
    <dgm:pt modelId="{7E769DCE-2DDE-4922-AB8A-DA9580D66DF9}" type="parTrans" cxnId="{CB8C908A-3BAD-48AD-8662-8E2AB13A4EC6}">
      <dgm:prSet/>
      <dgm:spPr/>
      <dgm:t>
        <a:bodyPr/>
        <a:lstStyle/>
        <a:p>
          <a:endParaRPr lang="es-ES"/>
        </a:p>
      </dgm:t>
    </dgm:pt>
    <dgm:pt modelId="{A28AFD98-63F3-4FA3-AD41-F313D499B6BE}" type="sibTrans" cxnId="{CB8C908A-3BAD-48AD-8662-8E2AB13A4EC6}">
      <dgm:prSet/>
      <dgm:spPr/>
      <dgm:t>
        <a:bodyPr/>
        <a:lstStyle/>
        <a:p>
          <a:endParaRPr lang="es-ES"/>
        </a:p>
      </dgm:t>
    </dgm:pt>
    <dgm:pt modelId="{C4A8EBEB-E830-4530-BFE1-5694271A99DA}" type="pres">
      <dgm:prSet presAssocID="{ECC89DCF-ACAE-49A9-A290-3CD8A103A776}" presName="Name0" presStyleCnt="0">
        <dgm:presLayoutVars>
          <dgm:dir/>
          <dgm:resizeHandles val="exact"/>
        </dgm:presLayoutVars>
      </dgm:prSet>
      <dgm:spPr/>
    </dgm:pt>
    <dgm:pt modelId="{09DDB963-BF15-4F8A-AD9C-B167A1AA2C52}" type="pres">
      <dgm:prSet presAssocID="{52BFA71F-3CD0-42A6-8107-7C9ED0E7730A}" presName="Name5" presStyleLbl="vennNode1" presStyleIdx="0" presStyleCnt="3">
        <dgm:presLayoutVars>
          <dgm:bulletEnabled val="1"/>
        </dgm:presLayoutVars>
      </dgm:prSet>
      <dgm:spPr/>
    </dgm:pt>
    <dgm:pt modelId="{C46515DA-79AE-4E22-800B-0DE894750C19}" type="pres">
      <dgm:prSet presAssocID="{2471DD2B-9877-47A5-A0F0-A860722AF093}" presName="space" presStyleCnt="0"/>
      <dgm:spPr/>
    </dgm:pt>
    <dgm:pt modelId="{2316D397-850C-404E-9246-D86CF1FD0CAA}" type="pres">
      <dgm:prSet presAssocID="{993C11CD-7434-4745-AF06-02BEA49688C2}" presName="Name5" presStyleLbl="vennNode1" presStyleIdx="1" presStyleCnt="3">
        <dgm:presLayoutVars>
          <dgm:bulletEnabled val="1"/>
        </dgm:presLayoutVars>
      </dgm:prSet>
      <dgm:spPr/>
    </dgm:pt>
    <dgm:pt modelId="{F7FAD774-C1F3-411A-A841-6DBA1EE92183}" type="pres">
      <dgm:prSet presAssocID="{BDD1CBF1-461F-4DB0-A84F-5253772F8FF2}" presName="space" presStyleCnt="0"/>
      <dgm:spPr/>
    </dgm:pt>
    <dgm:pt modelId="{106D40C5-2EBC-43E2-9877-5087BD9D66AA}" type="pres">
      <dgm:prSet presAssocID="{A065B623-8DFC-4D61-A810-A54D371BCF49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F068414-C4A7-45F3-8471-09D27C38FAE5}" type="presOf" srcId="{993C11CD-7434-4745-AF06-02BEA49688C2}" destId="{2316D397-850C-404E-9246-D86CF1FD0CAA}" srcOrd="0" destOrd="0" presId="urn:microsoft.com/office/officeart/2005/8/layout/venn3"/>
    <dgm:cxn modelId="{BAC2DA1D-6913-4136-AE1A-146880CEC644}" type="presOf" srcId="{52BFA71F-3CD0-42A6-8107-7C9ED0E7730A}" destId="{09DDB963-BF15-4F8A-AD9C-B167A1AA2C52}" srcOrd="0" destOrd="0" presId="urn:microsoft.com/office/officeart/2005/8/layout/venn3"/>
    <dgm:cxn modelId="{3A1AC449-ABB8-443C-B261-684E5020E722}" srcId="{ECC89DCF-ACAE-49A9-A290-3CD8A103A776}" destId="{52BFA71F-3CD0-42A6-8107-7C9ED0E7730A}" srcOrd="0" destOrd="0" parTransId="{66557D5E-1550-4E09-8CD2-2DB80FDD0255}" sibTransId="{2471DD2B-9877-47A5-A0F0-A860722AF093}"/>
    <dgm:cxn modelId="{05995C89-4DA1-4214-8E71-0E3363A0FF06}" srcId="{ECC89DCF-ACAE-49A9-A290-3CD8A103A776}" destId="{993C11CD-7434-4745-AF06-02BEA49688C2}" srcOrd="1" destOrd="0" parTransId="{A755C3D3-E9B6-4F4B-BB7A-C00CC6E5B7A8}" sibTransId="{BDD1CBF1-461F-4DB0-A84F-5253772F8FF2}"/>
    <dgm:cxn modelId="{CB8C908A-3BAD-48AD-8662-8E2AB13A4EC6}" srcId="{ECC89DCF-ACAE-49A9-A290-3CD8A103A776}" destId="{A065B623-8DFC-4D61-A810-A54D371BCF49}" srcOrd="2" destOrd="0" parTransId="{7E769DCE-2DDE-4922-AB8A-DA9580D66DF9}" sibTransId="{A28AFD98-63F3-4FA3-AD41-F313D499B6BE}"/>
    <dgm:cxn modelId="{54E236BA-A4CB-485A-8FE3-9053CE916571}" type="presOf" srcId="{A065B623-8DFC-4D61-A810-A54D371BCF49}" destId="{106D40C5-2EBC-43E2-9877-5087BD9D66AA}" srcOrd="0" destOrd="0" presId="urn:microsoft.com/office/officeart/2005/8/layout/venn3"/>
    <dgm:cxn modelId="{4F548AE3-D10F-4095-8D0B-5DE45A61DB8F}" type="presOf" srcId="{ECC89DCF-ACAE-49A9-A290-3CD8A103A776}" destId="{C4A8EBEB-E830-4530-BFE1-5694271A99DA}" srcOrd="0" destOrd="0" presId="urn:microsoft.com/office/officeart/2005/8/layout/venn3"/>
    <dgm:cxn modelId="{9B42E55C-77C3-4C1A-AB16-6526891CE012}" type="presParOf" srcId="{C4A8EBEB-E830-4530-BFE1-5694271A99DA}" destId="{09DDB963-BF15-4F8A-AD9C-B167A1AA2C52}" srcOrd="0" destOrd="0" presId="urn:microsoft.com/office/officeart/2005/8/layout/venn3"/>
    <dgm:cxn modelId="{7ED78727-54C0-4E3C-9454-C3E3BF03DA04}" type="presParOf" srcId="{C4A8EBEB-E830-4530-BFE1-5694271A99DA}" destId="{C46515DA-79AE-4E22-800B-0DE894750C19}" srcOrd="1" destOrd="0" presId="urn:microsoft.com/office/officeart/2005/8/layout/venn3"/>
    <dgm:cxn modelId="{3DF9F316-5D15-42A5-9B44-96A1DF468B38}" type="presParOf" srcId="{C4A8EBEB-E830-4530-BFE1-5694271A99DA}" destId="{2316D397-850C-404E-9246-D86CF1FD0CAA}" srcOrd="2" destOrd="0" presId="urn:microsoft.com/office/officeart/2005/8/layout/venn3"/>
    <dgm:cxn modelId="{92873BCB-4025-41AB-BFEF-66D5519223FE}" type="presParOf" srcId="{C4A8EBEB-E830-4530-BFE1-5694271A99DA}" destId="{F7FAD774-C1F3-411A-A841-6DBA1EE92183}" srcOrd="3" destOrd="0" presId="urn:microsoft.com/office/officeart/2005/8/layout/venn3"/>
    <dgm:cxn modelId="{714878CB-E254-4BD0-A097-EAB9122D6481}" type="presParOf" srcId="{C4A8EBEB-E830-4530-BFE1-5694271A99DA}" destId="{106D40C5-2EBC-43E2-9877-5087BD9D66A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1A92A-66F7-487F-8F8C-3021D19C2F6B}">
      <dsp:nvSpPr>
        <dsp:cNvPr id="0" name=""/>
        <dsp:cNvSpPr/>
      </dsp:nvSpPr>
      <dsp:spPr>
        <a:xfrm>
          <a:off x="1617" y="0"/>
          <a:ext cx="4118889" cy="3849761"/>
        </a:xfrm>
        <a:prstGeom prst="roundRect">
          <a:avLst>
            <a:gd name="adj" fmla="val 5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¿Qué es el nivel adecuado?</a:t>
          </a:r>
        </a:p>
      </dsp:txBody>
      <dsp:txXfrm rot="16200000">
        <a:off x="-1164895" y="1166513"/>
        <a:ext cx="3156804" cy="823777"/>
      </dsp:txXfrm>
    </dsp:sp>
    <dsp:sp modelId="{187DA682-B792-4BD6-BAFE-40171D95B909}">
      <dsp:nvSpPr>
        <dsp:cNvPr id="0" name=""/>
        <dsp:cNvSpPr/>
      </dsp:nvSpPr>
      <dsp:spPr>
        <a:xfrm>
          <a:off x="825395" y="0"/>
          <a:ext cx="3068572" cy="384976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n-lt"/>
              <a:cs typeface="Arial" panose="020B0604020202020204" pitchFamily="34" charset="0"/>
            </a:rPr>
            <a:t>• No está definido en la normativa sobre protección de datos de la UE.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n-lt"/>
              <a:cs typeface="Arial" panose="020B0604020202020204" pitchFamily="34" charset="0"/>
            </a:rPr>
            <a:t>• En el caso de la UE, n</a:t>
          </a:r>
          <a:r>
            <a:rPr lang="es-ES" sz="1800" kern="1200" dirty="0">
              <a:latin typeface="+mn-lt"/>
            </a:rPr>
            <a:t>o es un nivel idéntico al que se garantiza en su ordenamiento jurídico.</a:t>
          </a:r>
          <a:endParaRPr lang="es-ES" sz="1800" kern="1200" dirty="0"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n-lt"/>
              <a:cs typeface="Arial" panose="020B0604020202020204" pitchFamily="34" charset="0"/>
            </a:rPr>
            <a:t>• </a:t>
          </a:r>
          <a:r>
            <a:rPr lang="es-ES" sz="1800" kern="1200" dirty="0">
              <a:latin typeface="+mn-lt"/>
            </a:rPr>
            <a:t>Nivel equivalente o similar.</a:t>
          </a:r>
        </a:p>
      </dsp:txBody>
      <dsp:txXfrm>
        <a:off x="825395" y="0"/>
        <a:ext cx="3068572" cy="3849761"/>
      </dsp:txXfrm>
    </dsp:sp>
    <dsp:sp modelId="{781D1968-A8E1-4EEB-90B3-C17154BFBFBE}">
      <dsp:nvSpPr>
        <dsp:cNvPr id="0" name=""/>
        <dsp:cNvSpPr/>
      </dsp:nvSpPr>
      <dsp:spPr>
        <a:xfrm>
          <a:off x="4264668" y="0"/>
          <a:ext cx="4118889" cy="3849761"/>
        </a:xfrm>
        <a:prstGeom prst="roundRect">
          <a:avLst>
            <a:gd name="adj" fmla="val 5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¿Qué implica dicho nivel?</a:t>
          </a:r>
        </a:p>
      </dsp:txBody>
      <dsp:txXfrm rot="16200000">
        <a:off x="3098155" y="1166513"/>
        <a:ext cx="3156804" cy="823777"/>
      </dsp:txXfrm>
    </dsp:sp>
    <dsp:sp modelId="{6690F7C8-2033-4BAE-9B12-E0B0F2349EE2}">
      <dsp:nvSpPr>
        <dsp:cNvPr id="0" name=""/>
        <dsp:cNvSpPr/>
      </dsp:nvSpPr>
      <dsp:spPr>
        <a:xfrm rot="5400000">
          <a:off x="4002447" y="2990596"/>
          <a:ext cx="565630" cy="617833"/>
        </a:xfrm>
        <a:prstGeom prst="flowChartExtra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DCEE9-8DFB-4F60-8640-92C121BB2677}">
      <dsp:nvSpPr>
        <dsp:cNvPr id="0" name=""/>
        <dsp:cNvSpPr/>
      </dsp:nvSpPr>
      <dsp:spPr>
        <a:xfrm>
          <a:off x="5088446" y="0"/>
          <a:ext cx="3068572" cy="384976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n-lt"/>
              <a:cs typeface="Arial" panose="020B0604020202020204" pitchFamily="34" charset="0"/>
            </a:rPr>
            <a:t>• </a:t>
          </a:r>
          <a:r>
            <a:rPr lang="es-ES" sz="1800" i="0" kern="1200" dirty="0">
              <a:latin typeface="+mn-lt"/>
            </a:rPr>
            <a:t>El nivel de protección adecuado </a:t>
          </a:r>
          <a:r>
            <a:rPr lang="es-ES" sz="1800" i="1" kern="1200" dirty="0">
              <a:latin typeface="+mn-lt"/>
            </a:rPr>
            <a:t>“exige que ese tercer país garantice efectivamente, por su legislación interna o sus compromisos internacionales, un nivel de protección de las libertades y derechos fundamentales sustancialmente equivalente al garantizado en la Unión por la Directiva 95/46, entendida a la luz de la Carta” </a:t>
          </a:r>
          <a:r>
            <a:rPr lang="es-ES" sz="1800" kern="1200" dirty="0">
              <a:latin typeface="+mn-lt"/>
            </a:rPr>
            <a:t>(aptdo. 73)</a:t>
          </a:r>
        </a:p>
      </dsp:txBody>
      <dsp:txXfrm>
        <a:off x="5088446" y="0"/>
        <a:ext cx="3068572" cy="3849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DB963-BF15-4F8A-AD9C-B167A1AA2C52}">
      <dsp:nvSpPr>
        <dsp:cNvPr id="0" name=""/>
        <dsp:cNvSpPr/>
      </dsp:nvSpPr>
      <dsp:spPr>
        <a:xfrm>
          <a:off x="597681" y="700"/>
          <a:ext cx="3032745" cy="3032745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6902" tIns="25400" rIns="16690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Reforzar la cooperación entre autoridades de protección de datos, diálogo y asistencia mutua</a:t>
          </a:r>
        </a:p>
      </dsp:txBody>
      <dsp:txXfrm>
        <a:off x="1041816" y="444835"/>
        <a:ext cx="2144475" cy="2144475"/>
      </dsp:txXfrm>
    </dsp:sp>
    <dsp:sp modelId="{2316D397-850C-404E-9246-D86CF1FD0CAA}">
      <dsp:nvSpPr>
        <dsp:cNvPr id="0" name=""/>
        <dsp:cNvSpPr/>
      </dsp:nvSpPr>
      <dsp:spPr>
        <a:xfrm>
          <a:off x="3023877" y="700"/>
          <a:ext cx="3032745" cy="3032745"/>
        </a:xfrm>
        <a:prstGeom prst="ellipse">
          <a:avLst/>
        </a:pr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6902" tIns="25400" rIns="16690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Garantizar una protección efectiva a la persona física</a:t>
          </a:r>
        </a:p>
      </dsp:txBody>
      <dsp:txXfrm>
        <a:off x="3468012" y="444835"/>
        <a:ext cx="2144475" cy="2144475"/>
      </dsp:txXfrm>
    </dsp:sp>
    <dsp:sp modelId="{106D40C5-2EBC-43E2-9877-5087BD9D66AA}">
      <dsp:nvSpPr>
        <dsp:cNvPr id="0" name=""/>
        <dsp:cNvSpPr/>
      </dsp:nvSpPr>
      <dsp:spPr>
        <a:xfrm>
          <a:off x="5450073" y="700"/>
          <a:ext cx="3032745" cy="303274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6902" tIns="25400" rIns="16690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Necesidad de un marco regulador adecuado</a:t>
          </a:r>
        </a:p>
      </dsp:txBody>
      <dsp:txXfrm>
        <a:off x="5894208" y="444835"/>
        <a:ext cx="2144475" cy="214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9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5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74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00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91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00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03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52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82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93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09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FD3F-2F16-4A46-BF63-3B06F467DFAF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4526-A994-4065-9159-55B504A31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50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icio.inai.org.mx/Estudios/inai_parametro_final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srn.com/abstract=299613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nctad.org/en/PublicationsLibrary/dtlstict2016d1_en.pdf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decyd.files.wordpress.com/2014/09/white-paper-lineamientos-proteccion-datos-computo-nube-mx-18-sept-14-def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icio.inai.org.mx/Comunicados/Comunicado%20INAI-194-18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m.coe.int/modernised-conv-overview-of-the-novelties/16808accf8" TargetMode="Externa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6150227" y="3790468"/>
            <a:ext cx="5524500" cy="1085850"/>
          </a:xfrm>
        </p:spPr>
        <p:txBody>
          <a:bodyPr anchor="t">
            <a:normAutofit/>
          </a:bodyPr>
          <a:lstStyle/>
          <a:p>
            <a:r>
              <a:rPr lang="es-ES" sz="2400" dirty="0">
                <a:solidFill>
                  <a:srgbClr val="0070C0"/>
                </a:solidFill>
              </a:rPr>
              <a:t>Perspectivas y desafíos en materia de protección de datos personales en el marco internacional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038725" y="6115281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cs typeface="Segoe UI Light" panose="020B0502040204020203" pitchFamily="34" charset="0"/>
              </a:rPr>
              <a:t>Miguel Recio</a:t>
            </a:r>
          </a:p>
          <a:p>
            <a:r>
              <a:rPr lang="es-ES" sz="1200" dirty="0">
                <a:solidFill>
                  <a:srgbClr val="0070C0"/>
                </a:solidFill>
                <a:cs typeface="Segoe UI Light" panose="020B0502040204020203" pitchFamily="34" charset="0"/>
              </a:rPr>
              <a:t>5 de Julio de 2018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2913" y="6346114"/>
            <a:ext cx="21355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2018. </a:t>
            </a:r>
            <a:r>
              <a:rPr lang="es-ES" sz="900" dirty="0" err="1">
                <a:solidFill>
                  <a:srgbClr val="0070C0"/>
                </a:solidFill>
                <a:cs typeface="Segoe UI Light" panose="020B0502040204020203" pitchFamily="34" charset="0"/>
              </a:rPr>
              <a:t>All</a:t>
            </a:r>
            <a:r>
              <a:rPr lang="es-ES" sz="900" dirty="0">
                <a:solidFill>
                  <a:srgbClr val="0070C0"/>
                </a:solidFill>
                <a:cs typeface="Segoe UI Light" panose="020B0502040204020203" pitchFamily="34" charset="0"/>
              </a:rPr>
              <a:t> </a:t>
            </a:r>
            <a:r>
              <a:rPr lang="es-ES" sz="900" dirty="0" err="1">
                <a:solidFill>
                  <a:srgbClr val="0070C0"/>
                </a:solidFill>
                <a:cs typeface="Segoe UI Light" panose="020B0502040204020203" pitchFamily="34" charset="0"/>
              </a:rPr>
              <a:t>rights</a:t>
            </a:r>
            <a:r>
              <a:rPr lang="es-ES" sz="900" dirty="0">
                <a:solidFill>
                  <a:srgbClr val="0070C0"/>
                </a:solidFill>
                <a:cs typeface="Segoe UI Light" panose="020B0502040204020203" pitchFamily="34" charset="0"/>
              </a:rPr>
              <a:t> </a:t>
            </a:r>
            <a:r>
              <a:rPr lang="es-ES" sz="900" dirty="0" err="1">
                <a:solidFill>
                  <a:srgbClr val="0070C0"/>
                </a:solidFill>
                <a:cs typeface="Segoe UI Light" panose="020B0502040204020203" pitchFamily="34" charset="0"/>
              </a:rPr>
              <a:t>reserved</a:t>
            </a:r>
            <a:r>
              <a:rPr lang="es-ES" sz="900" dirty="0">
                <a:solidFill>
                  <a:srgbClr val="0070C0"/>
                </a:solidFill>
                <a:cs typeface="Segoe UI Light" panose="020B0502040204020203" pitchFamily="34" charset="0"/>
              </a:rPr>
              <a:t>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D1C03BA-148B-4D01-952C-FE4738F3C94A}"/>
              </a:ext>
            </a:extLst>
          </p:cNvPr>
          <p:cNvCxnSpPr>
            <a:cxnSpLocks/>
          </p:cNvCxnSpPr>
          <p:nvPr/>
        </p:nvCxnSpPr>
        <p:spPr>
          <a:xfrm>
            <a:off x="5800436" y="2238196"/>
            <a:ext cx="0" cy="2638122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6A8AA5EE-C554-4C0E-AC43-BD140EBCB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9823" y="321945"/>
            <a:ext cx="2181225" cy="10858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9FBF78-9D3F-4CB3-B023-0F0647A2E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5" y="1914921"/>
            <a:ext cx="4689151" cy="32846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2255525B-73AA-4B38-8493-BF6963265A09}"/>
              </a:ext>
            </a:extLst>
          </p:cNvPr>
          <p:cNvSpPr txBox="1">
            <a:spLocks/>
          </p:cNvSpPr>
          <p:nvPr/>
        </p:nvSpPr>
        <p:spPr>
          <a:xfrm>
            <a:off x="6150227" y="2217843"/>
            <a:ext cx="5524500" cy="1085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70C0"/>
                </a:solidFill>
              </a:rPr>
              <a:t>3</a:t>
            </a:r>
            <a:r>
              <a:rPr lang="es-ES" sz="2400" baseline="30000" dirty="0">
                <a:solidFill>
                  <a:srgbClr val="0070C0"/>
                </a:solidFill>
              </a:rPr>
              <a:t>er</a:t>
            </a:r>
            <a:r>
              <a:rPr lang="es-ES" sz="2400" dirty="0">
                <a:solidFill>
                  <a:srgbClr val="0070C0"/>
                </a:solidFill>
              </a:rPr>
              <a:t> Foro Internacional de Protección de Datos y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68867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La delicada situación del Escudo de Privacidad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C545B96-962C-4958-8452-F86C5D27E338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8DD7C6E-01DD-4B3F-95F8-F82830706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7"/>
          <a:stretch/>
        </p:blipFill>
        <p:spPr>
          <a:xfrm>
            <a:off x="946783" y="1118859"/>
            <a:ext cx="9986167" cy="5328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2A61CE7-B1D9-4E12-914F-BD5E1F107A18}"/>
              </a:ext>
            </a:extLst>
          </p:cNvPr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6BF654-FB75-46C1-B49B-70CB30E2A3E5}"/>
              </a:ext>
            </a:extLst>
          </p:cNvPr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8316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Considerar las interrelaciones con otras áreas del Derecho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10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C7DC62-09C1-472B-B07F-9E93F4A1FFB5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D3463F0-2471-496E-BE25-F0255E2F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81" y="1064103"/>
            <a:ext cx="6422255" cy="492983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98962E-A43D-4365-B1A0-B1C8C109DB94}"/>
              </a:ext>
            </a:extLst>
          </p:cNvPr>
          <p:cNvSpPr txBox="1"/>
          <p:nvPr/>
        </p:nvSpPr>
        <p:spPr>
          <a:xfrm rot="10800000" flipV="1">
            <a:off x="1266825" y="5907851"/>
            <a:ext cx="993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Fuente: </a:t>
            </a:r>
            <a:r>
              <a:rPr lang="es-ES" sz="1200" dirty="0">
                <a:solidFill>
                  <a:srgbClr val="0070C0"/>
                </a:solidFill>
              </a:rPr>
              <a:t>EDPS, </a:t>
            </a:r>
            <a:r>
              <a:rPr lang="es-ES" sz="1200" dirty="0" err="1">
                <a:solidFill>
                  <a:srgbClr val="0070C0"/>
                </a:solidFill>
              </a:rPr>
              <a:t>Preliminary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r>
              <a:rPr lang="es-ES" sz="1200" dirty="0" err="1">
                <a:solidFill>
                  <a:srgbClr val="0070C0"/>
                </a:solidFill>
              </a:rPr>
              <a:t>Opinion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r>
              <a:rPr lang="es-ES" sz="1200" dirty="0" err="1">
                <a:solidFill>
                  <a:srgbClr val="0070C0"/>
                </a:solidFill>
              </a:rPr>
              <a:t>on</a:t>
            </a:r>
            <a:r>
              <a:rPr lang="es-ES" sz="1200" dirty="0">
                <a:solidFill>
                  <a:srgbClr val="0070C0"/>
                </a:solidFill>
              </a:rPr>
              <a:t> Privacy and </a:t>
            </a:r>
            <a:r>
              <a:rPr lang="es-ES" sz="1200" dirty="0" err="1">
                <a:solidFill>
                  <a:srgbClr val="0070C0"/>
                </a:solidFill>
              </a:rPr>
              <a:t>competitiveness</a:t>
            </a:r>
            <a:r>
              <a:rPr lang="es-ES" sz="1200" dirty="0">
                <a:solidFill>
                  <a:srgbClr val="0070C0"/>
                </a:solidFill>
              </a:rPr>
              <a:t> in </a:t>
            </a:r>
            <a:r>
              <a:rPr lang="es-ES" sz="1200" dirty="0" err="1">
                <a:solidFill>
                  <a:srgbClr val="0070C0"/>
                </a:solidFill>
              </a:rPr>
              <a:t>the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r>
              <a:rPr lang="es-ES" sz="1200" dirty="0" err="1">
                <a:solidFill>
                  <a:srgbClr val="0070C0"/>
                </a:solidFill>
              </a:rPr>
              <a:t>age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r>
              <a:rPr lang="es-ES" sz="1200" dirty="0" err="1">
                <a:solidFill>
                  <a:srgbClr val="0070C0"/>
                </a:solidFill>
              </a:rPr>
              <a:t>of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r>
              <a:rPr lang="es-ES" sz="1200" dirty="0" err="1">
                <a:solidFill>
                  <a:srgbClr val="0070C0"/>
                </a:solidFill>
              </a:rPr>
              <a:t>big</a:t>
            </a:r>
            <a:r>
              <a:rPr lang="es-ES" sz="1200" dirty="0">
                <a:solidFill>
                  <a:srgbClr val="0070C0"/>
                </a:solidFill>
              </a:rPr>
              <a:t> data, 2014:</a:t>
            </a:r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n-US" sz="1200" u="sng" dirty="0">
                <a:solidFill>
                  <a:srgbClr val="0070C0"/>
                </a:solidFill>
              </a:rPr>
              <a:t>https://edps.europa.eu/sites/edp/files/publication/14-03-26_competitition_law_big_data_en.pdf</a:t>
            </a:r>
            <a:endParaRPr lang="es-E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1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Algunos retos relevantes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latin typeface="Open Sans" panose="020B0606030504020204"/>
                <a:cs typeface="Segoe UI Light" panose="020B0502040204020203" pitchFamily="34" charset="0"/>
              </a:rPr>
              <a:t>11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C7DC62-09C1-472B-B07F-9E93F4A1FFB5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sp>
        <p:nvSpPr>
          <p:cNvPr id="13" name="Marcador de contenido 1">
            <a:extLst>
              <a:ext uri="{FF2B5EF4-FFF2-40B4-BE49-F238E27FC236}">
                <a16:creationId xmlns:a16="http://schemas.microsoft.com/office/drawing/2014/main" id="{1A5099DF-9AAB-4E68-9CE0-21F95DE1C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905" y="1406014"/>
            <a:ext cx="5405176" cy="4709652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solidFill>
                  <a:srgbClr val="0070C0"/>
                </a:solidFill>
              </a:rPr>
              <a:t>El usuario no es experto en Derecho, tecnología, modelos de negocio, etc.</a:t>
            </a:r>
          </a:p>
          <a:p>
            <a:r>
              <a:rPr lang="es-ES" sz="2400" dirty="0">
                <a:solidFill>
                  <a:srgbClr val="0070C0"/>
                </a:solidFill>
              </a:rPr>
              <a:t>Evitar los requisitos de localización de datos que no están justificados (“nacionalismo de datos”).</a:t>
            </a:r>
          </a:p>
          <a:p>
            <a:r>
              <a:rPr lang="es-ES" sz="2400" dirty="0">
                <a:solidFill>
                  <a:srgbClr val="0070C0"/>
                </a:solidFill>
              </a:rPr>
              <a:t>Foro de conveniencia (“</a:t>
            </a:r>
            <a:r>
              <a:rPr lang="es-ES" sz="2400" dirty="0" err="1">
                <a:solidFill>
                  <a:srgbClr val="0070C0"/>
                </a:solidFill>
              </a:rPr>
              <a:t>forum</a:t>
            </a:r>
            <a:r>
              <a:rPr lang="es-ES" sz="2400" dirty="0">
                <a:solidFill>
                  <a:srgbClr val="0070C0"/>
                </a:solidFill>
              </a:rPr>
              <a:t> shopping”) y criterios para determinar el lugar de establecimiento.</a:t>
            </a:r>
          </a:p>
          <a:p>
            <a:r>
              <a:rPr lang="es-ES" sz="2400" dirty="0">
                <a:solidFill>
                  <a:srgbClr val="0070C0"/>
                </a:solidFill>
              </a:rPr>
              <a:t>Incumplimientos de normas de protección de datos o brechas de seguridad con efectos transfronterizos ya que afectan simultáneamente a usuarios en varios países alrededor del mundo.</a:t>
            </a:r>
          </a:p>
          <a:p>
            <a:r>
              <a:rPr lang="es-ES" sz="2400" dirty="0">
                <a:solidFill>
                  <a:srgbClr val="0070C0"/>
                </a:solidFill>
              </a:rPr>
              <a:t>Sanciones efectivas, proporcionadas y disuasorias.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7834A5-3202-4EFF-8CEE-9DE86471C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393" y="1387281"/>
            <a:ext cx="7836309" cy="44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Y desafíos que persisten o nuevos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latin typeface="Open Sans" panose="020B0606030504020204"/>
                <a:cs typeface="Segoe UI Light" panose="020B0502040204020203" pitchFamily="34" charset="0"/>
              </a:rPr>
              <a:t>12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C7DC62-09C1-472B-B07F-9E93F4A1FFB5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sp>
        <p:nvSpPr>
          <p:cNvPr id="13" name="Marcador de contenido 1">
            <a:extLst>
              <a:ext uri="{FF2B5EF4-FFF2-40B4-BE49-F238E27FC236}">
                <a16:creationId xmlns:a16="http://schemas.microsoft.com/office/drawing/2014/main" id="{1A5099DF-9AAB-4E68-9CE0-21F95DE1C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20130"/>
            <a:ext cx="5405176" cy="2579585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Vigilancia masiva.</a:t>
            </a:r>
          </a:p>
          <a:p>
            <a:r>
              <a:rPr lang="es-ES" dirty="0">
                <a:solidFill>
                  <a:srgbClr val="0070C0"/>
                </a:solidFill>
              </a:rPr>
              <a:t>Control del comportamiento de la persona.</a:t>
            </a:r>
          </a:p>
          <a:p>
            <a:r>
              <a:rPr lang="es-ES" dirty="0">
                <a:solidFill>
                  <a:srgbClr val="0070C0"/>
                </a:solidFill>
              </a:rPr>
              <a:t>Cibercrimen.</a:t>
            </a:r>
          </a:p>
          <a:p>
            <a:r>
              <a:rPr lang="es-ES" dirty="0">
                <a:solidFill>
                  <a:srgbClr val="0070C0"/>
                </a:solidFill>
              </a:rPr>
              <a:t>Obsolescencia y vacíos en la normatividad.</a:t>
            </a:r>
          </a:p>
        </p:txBody>
      </p:sp>
      <p:pic>
        <p:nvPicPr>
          <p:cNvPr id="6" name="Imagen 5" descr="Imagen que contiene portátil, sentado, interior, persona&#10;&#10;Descripción generada con confianza muy alta">
            <a:extLst>
              <a:ext uri="{FF2B5EF4-FFF2-40B4-BE49-F238E27FC236}">
                <a16:creationId xmlns:a16="http://schemas.microsoft.com/office/drawing/2014/main" id="{5319516C-392B-4927-9364-275D45D2C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0" y="1595423"/>
            <a:ext cx="4457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5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¿Somos conscientes de cómo actuamos?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13</a:t>
            </a:r>
          </a:p>
        </p:txBody>
      </p:sp>
      <p:pic>
        <p:nvPicPr>
          <p:cNvPr id="6" name="Imagen 5" descr="Imagen que contiene banco, de madera, sentado&#10;&#10;Descripción generada con confianza muy alta">
            <a:extLst>
              <a:ext uri="{FF2B5EF4-FFF2-40B4-BE49-F238E27FC236}">
                <a16:creationId xmlns:a16="http://schemas.microsoft.com/office/drawing/2014/main" id="{AF83BC7C-836D-4FC2-9EE8-499902905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73" y="461922"/>
            <a:ext cx="8904710" cy="59341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BC9D3D-05C2-490B-9255-04EBDCD294E3}"/>
              </a:ext>
            </a:extLst>
          </p:cNvPr>
          <p:cNvSpPr txBox="1"/>
          <p:nvPr/>
        </p:nvSpPr>
        <p:spPr>
          <a:xfrm>
            <a:off x="3129229" y="2410692"/>
            <a:ext cx="5045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Titular de derechos humanos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06E062-FA46-49C3-B382-A28BC0184B39}"/>
              </a:ext>
            </a:extLst>
          </p:cNvPr>
          <p:cNvSpPr txBox="1"/>
          <p:nvPr/>
        </p:nvSpPr>
        <p:spPr>
          <a:xfrm>
            <a:off x="3249823" y="3770171"/>
            <a:ext cx="4804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Producto                         (valor económico de los datos personales)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C7DC62-09C1-472B-B07F-9E93F4A1FFB5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</p:spTree>
    <p:extLst>
      <p:ext uri="{BB962C8B-B14F-4D97-AF65-F5344CB8AC3E}">
        <p14:creationId xmlns:p14="http://schemas.microsoft.com/office/powerpoint/2010/main" val="20495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>
                <a:solidFill>
                  <a:srgbClr val="0070C0"/>
                </a:solidFill>
                <a:cs typeface="Segoe UI Semibold" panose="020B0702040204020203" pitchFamily="34" charset="0"/>
              </a:rPr>
              <a:t>Conclusión</a:t>
            </a:r>
            <a:endParaRPr lang="es-ES" sz="3000" dirty="0">
              <a:solidFill>
                <a:srgbClr val="0070C0"/>
              </a:solidFill>
              <a:cs typeface="Segoe UI Semibold" panose="020B0702040204020203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14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C7DC62-09C1-472B-B07F-9E93F4A1FFB5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056F54B4-869B-4032-9679-808E32D42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36826"/>
              </p:ext>
            </p:extLst>
          </p:nvPr>
        </p:nvGraphicFramePr>
        <p:xfrm>
          <a:off x="1361656" y="1992795"/>
          <a:ext cx="9080500" cy="303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echa: a la derecha con bandas 10">
            <a:extLst>
              <a:ext uri="{FF2B5EF4-FFF2-40B4-BE49-F238E27FC236}">
                <a16:creationId xmlns:a16="http://schemas.microsoft.com/office/drawing/2014/main" id="{68CDDD47-C856-4E42-905E-5ED6E45F178F}"/>
              </a:ext>
            </a:extLst>
          </p:cNvPr>
          <p:cNvSpPr/>
          <p:nvPr/>
        </p:nvSpPr>
        <p:spPr>
          <a:xfrm rot="16200000">
            <a:off x="3288148" y="5035605"/>
            <a:ext cx="378691" cy="56341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64B0CC-9719-406D-9D52-B7F4E87F64D5}"/>
              </a:ext>
            </a:extLst>
          </p:cNvPr>
          <p:cNvSpPr txBox="1"/>
          <p:nvPr/>
        </p:nvSpPr>
        <p:spPr>
          <a:xfrm>
            <a:off x="2752839" y="5573048"/>
            <a:ext cx="144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Tendencia</a:t>
            </a:r>
          </a:p>
        </p:txBody>
      </p:sp>
      <p:sp>
        <p:nvSpPr>
          <p:cNvPr id="14" name="Flecha: a la derecha con bandas 13">
            <a:extLst>
              <a:ext uri="{FF2B5EF4-FFF2-40B4-BE49-F238E27FC236}">
                <a16:creationId xmlns:a16="http://schemas.microsoft.com/office/drawing/2014/main" id="{2624B8B6-52EA-4502-9EB9-A53B6BA449B4}"/>
              </a:ext>
            </a:extLst>
          </p:cNvPr>
          <p:cNvSpPr/>
          <p:nvPr/>
        </p:nvSpPr>
        <p:spPr>
          <a:xfrm rot="5400000">
            <a:off x="8197272" y="1392681"/>
            <a:ext cx="378691" cy="56341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77CE152-039D-485D-B01E-18EB82E27D93}"/>
              </a:ext>
            </a:extLst>
          </p:cNvPr>
          <p:cNvSpPr txBox="1"/>
          <p:nvPr/>
        </p:nvSpPr>
        <p:spPr>
          <a:xfrm>
            <a:off x="8006771" y="1004951"/>
            <a:ext cx="759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Reto</a:t>
            </a:r>
          </a:p>
        </p:txBody>
      </p:sp>
    </p:spTree>
    <p:extLst>
      <p:ext uri="{BB962C8B-B14F-4D97-AF65-F5344CB8AC3E}">
        <p14:creationId xmlns:p14="http://schemas.microsoft.com/office/powerpoint/2010/main" val="330702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0340" y="1395106"/>
            <a:ext cx="10515600" cy="2289607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rgbClr val="0070C0"/>
                </a:solidFill>
                <a:latin typeface="+mn-lt"/>
              </a:rPr>
              <a:t>¡Muchas gracias por su atención!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40615" y="5993807"/>
            <a:ext cx="209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70C0"/>
                </a:solidFill>
              </a:rPr>
              <a:t>Miguel Recio</a:t>
            </a:r>
          </a:p>
          <a:p>
            <a:pPr algn="ctr"/>
            <a:r>
              <a:rPr lang="es-ES" sz="1200" dirty="0">
                <a:solidFill>
                  <a:srgbClr val="0070C0"/>
                </a:solidFill>
              </a:rPr>
              <a:t>www.miguelrecio.com</a:t>
            </a:r>
          </a:p>
          <a:p>
            <a:pPr algn="ctr"/>
            <a:r>
              <a:rPr lang="es-ES" sz="1200" dirty="0">
                <a:solidFill>
                  <a:srgbClr val="0070C0"/>
                </a:solidFill>
              </a:rPr>
              <a:t>miguelrecio@miguelrecio.com</a:t>
            </a:r>
          </a:p>
        </p:txBody>
      </p:sp>
    </p:spTree>
    <p:extLst>
      <p:ext uri="{BB962C8B-B14F-4D97-AF65-F5344CB8AC3E}">
        <p14:creationId xmlns:p14="http://schemas.microsoft.com/office/powerpoint/2010/main" val="19211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Percepción ciudadana sobre la normatividad en México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C9A12A-3E3F-464A-8BB2-A8C0C5709A96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AD44A2-9698-4263-9E49-06FCC455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034004"/>
            <a:ext cx="9445913" cy="517748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497D91C-93D9-4940-987A-B0F84941BB7F}"/>
              </a:ext>
            </a:extLst>
          </p:cNvPr>
          <p:cNvSpPr txBox="1"/>
          <p:nvPr/>
        </p:nvSpPr>
        <p:spPr>
          <a:xfrm>
            <a:off x="1479262" y="6180711"/>
            <a:ext cx="9445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</a:rPr>
              <a:t>Fuente: </a:t>
            </a:r>
            <a:r>
              <a:rPr lang="es-ES" sz="1000" dirty="0">
                <a:solidFill>
                  <a:srgbClr val="0070C0"/>
                </a:solidFill>
              </a:rPr>
              <a:t>Encuesta Nacional de Percepción Ciudadana (Estudio de opinión cuantitativo cara a cara en vivienda, Reporte de resultados, INAI, Noviembre 2017. Consultada en </a:t>
            </a:r>
            <a:r>
              <a:rPr lang="es-ES" sz="1000" dirty="0">
                <a:hlinkClick r:id="rId3"/>
              </a:rPr>
              <a:t>http://inicio.inai.org.mx/Estudios/inai_parametro_final.pdf</a:t>
            </a:r>
            <a:r>
              <a:rPr lang="es-ES" sz="1000" dirty="0"/>
              <a:t> </a:t>
            </a:r>
          </a:p>
        </p:txBody>
      </p:sp>
      <p:pic>
        <p:nvPicPr>
          <p:cNvPr id="8" name="Imagen 7" descr="Imagen que contiene borroso, objeto&#10;&#10;Descripción generada con confianza alta">
            <a:extLst>
              <a:ext uri="{FF2B5EF4-FFF2-40B4-BE49-F238E27FC236}">
                <a16:creationId xmlns:a16="http://schemas.microsoft.com/office/drawing/2014/main" id="{58C1CCA1-CB2E-424C-A04D-645FECE26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3357562"/>
            <a:ext cx="123825" cy="142875"/>
          </a:xfrm>
          <a:prstGeom prst="rect">
            <a:avLst/>
          </a:prstGeom>
        </p:spPr>
      </p:pic>
      <p:pic>
        <p:nvPicPr>
          <p:cNvPr id="11" name="Imagen 10" descr="Imagen que contiene borroso, objeto&#10;&#10;Descripción generada con confianza alta">
            <a:extLst>
              <a:ext uri="{FF2B5EF4-FFF2-40B4-BE49-F238E27FC236}">
                <a16:creationId xmlns:a16="http://schemas.microsoft.com/office/drawing/2014/main" id="{28AB23A6-AD87-4CEE-9990-5BB9462CF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3357562"/>
            <a:ext cx="123825" cy="14287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B3C709D-6647-45D0-A4D7-ADBDE66A1D22}"/>
              </a:ext>
            </a:extLst>
          </p:cNvPr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3BD59C2-2DA7-4762-BB62-045BC6D5483F}"/>
              </a:ext>
            </a:extLst>
          </p:cNvPr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92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Tendencia a nivel global</a:t>
            </a:r>
          </a:p>
        </p:txBody>
      </p:sp>
      <p:pic>
        <p:nvPicPr>
          <p:cNvPr id="8" name="Imagen 7" descr="Imagen que contiene borroso, objeto&#10;&#10;Descripción generada con confianza alta">
            <a:extLst>
              <a:ext uri="{FF2B5EF4-FFF2-40B4-BE49-F238E27FC236}">
                <a16:creationId xmlns:a16="http://schemas.microsoft.com/office/drawing/2014/main" id="{58C1CCA1-CB2E-424C-A04D-645FECE26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3357562"/>
            <a:ext cx="123825" cy="142875"/>
          </a:xfrm>
          <a:prstGeom prst="rect">
            <a:avLst/>
          </a:prstGeom>
        </p:spPr>
      </p:pic>
      <p:pic>
        <p:nvPicPr>
          <p:cNvPr id="11" name="Imagen 10" descr="Imagen que contiene borroso, objeto&#10;&#10;Descripción generada con confianza alta">
            <a:extLst>
              <a:ext uri="{FF2B5EF4-FFF2-40B4-BE49-F238E27FC236}">
                <a16:creationId xmlns:a16="http://schemas.microsoft.com/office/drawing/2014/main" id="{28AB23A6-AD87-4CEE-9990-5BB9462CF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3357562"/>
            <a:ext cx="123825" cy="1428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705C30-6506-4C6D-93D1-158B0078B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7" y="1575321"/>
            <a:ext cx="5090652" cy="33937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BF0D2067-34A0-48E5-955E-45D770EF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793" y="1884086"/>
            <a:ext cx="4992329" cy="2776238"/>
          </a:xfrm>
        </p:spPr>
        <p:txBody>
          <a:bodyPr>
            <a:normAutofit/>
          </a:bodyPr>
          <a:lstStyle/>
          <a:p>
            <a:r>
              <a:rPr lang="es-ES" sz="2600" dirty="0">
                <a:solidFill>
                  <a:srgbClr val="0070C0"/>
                </a:solidFill>
              </a:rPr>
              <a:t>Entre 1973 y 2016 (43 años), 120 países alrededor del mundo han adoptado leyes sobre protección de datos personales o privacidad.</a:t>
            </a:r>
          </a:p>
          <a:p>
            <a:r>
              <a:rPr lang="es-ES" sz="2600" dirty="0">
                <a:solidFill>
                  <a:srgbClr val="0070C0"/>
                </a:solidFill>
              </a:rPr>
              <a:t>El número de leyes en la materia desde 2010 ha aumentado exponencialmente.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EAB9A0D-862E-4216-A797-3D46DB965048}"/>
              </a:ext>
            </a:extLst>
          </p:cNvPr>
          <p:cNvSpPr txBox="1"/>
          <p:nvPr/>
        </p:nvSpPr>
        <p:spPr>
          <a:xfrm rot="10800000" flipV="1">
            <a:off x="766915" y="5484208"/>
            <a:ext cx="10844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70C0"/>
                </a:solidFill>
              </a:rPr>
              <a:t>Consultado en: </a:t>
            </a:r>
            <a:r>
              <a:rPr lang="en-US" sz="1100" dirty="0">
                <a:solidFill>
                  <a:srgbClr val="0070C0"/>
                </a:solidFill>
              </a:rPr>
              <a:t>Greenleaf, Graham, </a:t>
            </a:r>
            <a:r>
              <a:rPr lang="en-US" sz="1100" b="1" dirty="0">
                <a:solidFill>
                  <a:srgbClr val="0070C0"/>
                </a:solidFill>
              </a:rPr>
              <a:t>Countries with Data Privacy Laws – By Year 1973-2016 (Tables)</a:t>
            </a:r>
            <a:r>
              <a:rPr lang="en-US" sz="1100" dirty="0">
                <a:solidFill>
                  <a:srgbClr val="0070C0"/>
                </a:solidFill>
              </a:rPr>
              <a:t> (April 2, 2017). (2017) 146 Privacy Laws &amp; Business International Report, 18. Available at SSRN: </a:t>
            </a:r>
            <a:r>
              <a:rPr lang="en-US" sz="1100" dirty="0">
                <a:hlinkClick r:id="rId4"/>
              </a:rPr>
              <a:t>https://ssrn.com/abstract=2996139</a:t>
            </a:r>
            <a:endParaRPr lang="es-ES" sz="1100" dirty="0">
              <a:solidFill>
                <a:srgbClr val="0070C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BF030B-40AA-4DC9-AB08-83AFD0C9C33C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8398D7-29B6-448C-9849-0878F6459146}"/>
              </a:ext>
            </a:extLst>
          </p:cNvPr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7C69DE9-DD3F-4B8C-AD36-4E120BF46C01}"/>
              </a:ext>
            </a:extLst>
          </p:cNvPr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325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¿A quién (no) le preocupa la protección de datos?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0AED24-4A61-4602-816E-6A2A5663D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104"/>
          <a:stretch/>
        </p:blipFill>
        <p:spPr>
          <a:xfrm>
            <a:off x="946783" y="1166803"/>
            <a:ext cx="10825069" cy="479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98602750-2628-4299-8D03-1BCD585CA425}"/>
              </a:ext>
            </a:extLst>
          </p:cNvPr>
          <p:cNvSpPr/>
          <p:nvPr/>
        </p:nvSpPr>
        <p:spPr>
          <a:xfrm>
            <a:off x="9117159" y="3859012"/>
            <a:ext cx="2128058" cy="1744183"/>
          </a:xfrm>
          <a:prstGeom prst="ellipse">
            <a:avLst/>
          </a:prstGeom>
          <a:noFill/>
          <a:ln w="41275" cap="sq">
            <a:solidFill>
              <a:srgbClr val="FF0000"/>
            </a:solidFill>
            <a:prstDash val="dash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556AE0-1E7E-4D2D-8994-1393F0080B59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5EC75C6-03CE-498E-900B-7629799BD673}"/>
              </a:ext>
            </a:extLst>
          </p:cNvPr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7998227-CBB0-48D0-92EE-8DB2487ADC47}"/>
              </a:ext>
            </a:extLst>
          </p:cNvPr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305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¿Sabemos qué derechos tenemos?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B12448-92DF-480F-A1DF-B80C89D76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0"/>
          <a:stretch/>
        </p:blipFill>
        <p:spPr>
          <a:xfrm>
            <a:off x="1266825" y="1018078"/>
            <a:ext cx="9880933" cy="527456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7A6311C-BDF0-43BE-B9FE-491A0E0A9EB3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43BE5F-889D-417F-A711-134A5BF0DE8C}"/>
              </a:ext>
            </a:extLst>
          </p:cNvPr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3118D4-5B11-4C1D-9F2C-FC233F91605F}"/>
              </a:ext>
            </a:extLst>
          </p:cNvPr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456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Una convergencia necesaria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BF0D2067-34A0-48E5-955E-45D770EF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606" y="1336383"/>
            <a:ext cx="6116371" cy="3680972"/>
          </a:xfrm>
        </p:spPr>
        <p:txBody>
          <a:bodyPr>
            <a:normAutofit fontScale="92500" lnSpcReduction="10000"/>
          </a:bodyPr>
          <a:lstStyle/>
          <a:p>
            <a:r>
              <a:rPr lang="es-ES" sz="2600" i="1" dirty="0">
                <a:solidFill>
                  <a:srgbClr val="0070C0"/>
                </a:solidFill>
              </a:rPr>
              <a:t>“</a:t>
            </a:r>
            <a:r>
              <a:rPr lang="es-ES" i="1" dirty="0">
                <a:solidFill>
                  <a:srgbClr val="0070C0"/>
                </a:solidFill>
              </a:rPr>
              <a:t>Si bien existen diferencias entre los distintos países en cuanto al planteamiento adoptado y al nivel de desarrollo legislativo, se observan indicios de convergencia al alza hacia importantes principios de protección de datos, sobre todo en determinadas regiones del mundo” </a:t>
            </a:r>
            <a:r>
              <a:rPr lang="es-ES" dirty="0">
                <a:solidFill>
                  <a:srgbClr val="0070C0"/>
                </a:solidFill>
              </a:rPr>
              <a:t>(Comunicación sobre el intercambio y protección de datos personales en un mundo </a:t>
            </a:r>
            <a:r>
              <a:rPr lang="es-ES" dirty="0" err="1">
                <a:solidFill>
                  <a:srgbClr val="0070C0"/>
                </a:solidFill>
              </a:rPr>
              <a:t>gobalizado</a:t>
            </a:r>
            <a:r>
              <a:rPr lang="es-ES" dirty="0">
                <a:solidFill>
                  <a:srgbClr val="0070C0"/>
                </a:solidFill>
              </a:rPr>
              <a:t>, COM(2017) 7 final)</a:t>
            </a:r>
            <a:endParaRPr lang="es-ES" sz="2600" dirty="0">
              <a:solidFill>
                <a:srgbClr val="0070C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BF030B-40AA-4DC9-AB08-83AFD0C9C33C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8398D7-29B6-448C-9849-0878F6459146}"/>
              </a:ext>
            </a:extLst>
          </p:cNvPr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9F4F76F-E0AC-4463-9EEB-6BFA139E9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185431"/>
            <a:ext cx="3382479" cy="4790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904AE9D-DF8E-4E23-BB39-3685A6CF3290}"/>
              </a:ext>
            </a:extLst>
          </p:cNvPr>
          <p:cNvSpPr/>
          <p:nvPr/>
        </p:nvSpPr>
        <p:spPr>
          <a:xfrm>
            <a:off x="5327118" y="546672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>
                <a:solidFill>
                  <a:srgbClr val="0070C0"/>
                </a:solidFill>
              </a:rPr>
              <a:t>UNCTAD: Data </a:t>
            </a:r>
            <a:r>
              <a:rPr lang="es-ES" sz="1000" dirty="0" err="1">
                <a:solidFill>
                  <a:srgbClr val="0070C0"/>
                </a:solidFill>
              </a:rPr>
              <a:t>protection</a:t>
            </a:r>
            <a:r>
              <a:rPr lang="es-ES" sz="1000" dirty="0">
                <a:solidFill>
                  <a:srgbClr val="0070C0"/>
                </a:solidFill>
              </a:rPr>
              <a:t> </a:t>
            </a:r>
            <a:r>
              <a:rPr lang="es-ES" sz="1000" dirty="0" err="1">
                <a:solidFill>
                  <a:srgbClr val="0070C0"/>
                </a:solidFill>
              </a:rPr>
              <a:t>regulations</a:t>
            </a:r>
            <a:r>
              <a:rPr lang="es-ES" sz="1000" dirty="0">
                <a:solidFill>
                  <a:srgbClr val="0070C0"/>
                </a:solidFill>
              </a:rPr>
              <a:t> and </a:t>
            </a:r>
            <a:r>
              <a:rPr lang="es-ES" sz="1000" dirty="0" err="1">
                <a:solidFill>
                  <a:srgbClr val="0070C0"/>
                </a:solidFill>
              </a:rPr>
              <a:t>international</a:t>
            </a:r>
            <a:r>
              <a:rPr lang="es-ES" sz="1000" dirty="0">
                <a:solidFill>
                  <a:srgbClr val="0070C0"/>
                </a:solidFill>
              </a:rPr>
              <a:t> data </a:t>
            </a:r>
            <a:r>
              <a:rPr lang="es-ES" sz="1000" dirty="0" err="1">
                <a:solidFill>
                  <a:srgbClr val="0070C0"/>
                </a:solidFill>
              </a:rPr>
              <a:t>flows</a:t>
            </a:r>
            <a:r>
              <a:rPr lang="es-ES" sz="1000" dirty="0">
                <a:solidFill>
                  <a:srgbClr val="0070C0"/>
                </a:solidFill>
              </a:rPr>
              <a:t>: </a:t>
            </a:r>
            <a:r>
              <a:rPr lang="es-ES" sz="1000" dirty="0" err="1">
                <a:solidFill>
                  <a:srgbClr val="0070C0"/>
                </a:solidFill>
              </a:rPr>
              <a:t>Implications</a:t>
            </a:r>
            <a:r>
              <a:rPr lang="es-ES" sz="1000" dirty="0">
                <a:solidFill>
                  <a:srgbClr val="0070C0"/>
                </a:solidFill>
              </a:rPr>
              <a:t> </a:t>
            </a:r>
            <a:r>
              <a:rPr lang="es-ES" sz="1000" dirty="0" err="1">
                <a:solidFill>
                  <a:srgbClr val="0070C0"/>
                </a:solidFill>
              </a:rPr>
              <a:t>for</a:t>
            </a:r>
            <a:r>
              <a:rPr lang="es-ES" sz="1000" dirty="0">
                <a:solidFill>
                  <a:srgbClr val="0070C0"/>
                </a:solidFill>
              </a:rPr>
              <a:t> </a:t>
            </a:r>
            <a:r>
              <a:rPr lang="es-ES" sz="1000" dirty="0" err="1">
                <a:solidFill>
                  <a:srgbClr val="0070C0"/>
                </a:solidFill>
              </a:rPr>
              <a:t>trade</a:t>
            </a:r>
            <a:r>
              <a:rPr lang="es-ES" sz="1000" dirty="0">
                <a:solidFill>
                  <a:srgbClr val="0070C0"/>
                </a:solidFill>
              </a:rPr>
              <a:t> and </a:t>
            </a:r>
            <a:r>
              <a:rPr lang="es-ES" sz="1000" dirty="0" err="1">
                <a:solidFill>
                  <a:srgbClr val="0070C0"/>
                </a:solidFill>
              </a:rPr>
              <a:t>development</a:t>
            </a:r>
            <a:r>
              <a:rPr lang="es-ES" sz="1000" dirty="0">
                <a:solidFill>
                  <a:srgbClr val="0070C0"/>
                </a:solidFill>
              </a:rPr>
              <a:t> (Normativa de protección de datos y flujos internacionales de datos: implicaciones para el comercio y el desarrollo), 2016: </a:t>
            </a:r>
            <a:r>
              <a:rPr lang="es-ES" sz="1000" dirty="0">
                <a:solidFill>
                  <a:srgbClr val="0070C0"/>
                </a:solidFill>
                <a:hlinkClick r:id="rId3"/>
              </a:rPr>
              <a:t>http://unctad.org/en/PublicationsLibrary/dtlstict2016d1_en.pdf</a:t>
            </a:r>
            <a:r>
              <a:rPr lang="es-ES" sz="1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DA03AB6-48A9-4F91-86FC-DFF8CBB7A79B}"/>
              </a:ext>
            </a:extLst>
          </p:cNvPr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2519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Necesidad de garantías adecuadas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D486FC-3A11-45AA-9A0D-1AB47826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04" y="1691450"/>
            <a:ext cx="6740668" cy="24741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101423-7076-4FC2-BE22-5DFEF805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4" y="1118859"/>
            <a:ext cx="4034345" cy="5216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C3D6879-5283-452A-B59E-4FEAB2BA5889}"/>
              </a:ext>
            </a:extLst>
          </p:cNvPr>
          <p:cNvSpPr/>
          <p:nvPr/>
        </p:nvSpPr>
        <p:spPr>
          <a:xfrm>
            <a:off x="4908804" y="5935401"/>
            <a:ext cx="6654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/>
                </a:solidFill>
              </a:rPr>
              <a:t>Fuente: </a:t>
            </a:r>
            <a:r>
              <a:rPr lang="es-ES" sz="1000" dirty="0">
                <a:hlinkClick r:id="rId4"/>
              </a:rPr>
              <a:t>https://cidecyd.files.wordpress.com/2014/09/white-paper-lineamientos-proteccion-datos-computo-nube-mx-18-sept-14-def.pdf</a:t>
            </a:r>
            <a:r>
              <a:rPr lang="es-ES" sz="1000" dirty="0"/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21075C-8DD7-4632-A0FE-9836E9FC01B5}"/>
              </a:ext>
            </a:extLst>
          </p:cNvPr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D1C6DBA-F7C5-4E8F-B81D-07B7DC7B9014}"/>
              </a:ext>
            </a:extLst>
          </p:cNvPr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21CB183-1A85-4FD1-9DC7-A37BA0EC9ED8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</p:spTree>
    <p:extLst>
      <p:ext uri="{BB962C8B-B14F-4D97-AF65-F5344CB8AC3E}">
        <p14:creationId xmlns:p14="http://schemas.microsoft.com/office/powerpoint/2010/main" val="289533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latin typeface="Open Sans" panose="020B0606030504020204"/>
                <a:cs typeface="Segoe UI Semibold" panose="020B0702040204020203" pitchFamily="34" charset="0"/>
              </a:rPr>
              <a:t>México y el Convenio 108 actualizado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BBA680-D84C-4B7A-B341-B52AC7FDC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9"/>
          <a:stretch/>
        </p:blipFill>
        <p:spPr>
          <a:xfrm>
            <a:off x="849745" y="1049149"/>
            <a:ext cx="4322618" cy="50664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61A1945-725C-4136-8AB7-9AC41D8EE28D}"/>
              </a:ext>
            </a:extLst>
          </p:cNvPr>
          <p:cNvSpPr/>
          <p:nvPr/>
        </p:nvSpPr>
        <p:spPr>
          <a:xfrm>
            <a:off x="849745" y="615464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</a:rPr>
              <a:t>Fuente: </a:t>
            </a:r>
            <a:r>
              <a:rPr lang="es-ES" sz="1000" dirty="0">
                <a:hlinkClick r:id="rId3"/>
              </a:rPr>
              <a:t>http://inicio.inai.org.mx/Comunicados/Comunicado%20INAI-194-18.pdf</a:t>
            </a:r>
            <a:r>
              <a:rPr lang="es-ES" sz="1000" dirty="0"/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75D2AA-4CBC-4AC5-92D7-8E635217FA3A}"/>
              </a:ext>
            </a:extLst>
          </p:cNvPr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0923D6-41ED-4DB9-A39E-A0A3C797B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794" y="1049149"/>
            <a:ext cx="6020062" cy="506644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74EB01C-149E-4B54-AA1E-DF790C90A146}"/>
              </a:ext>
            </a:extLst>
          </p:cNvPr>
          <p:cNvSpPr/>
          <p:nvPr/>
        </p:nvSpPr>
        <p:spPr>
          <a:xfrm>
            <a:off x="6232907" y="615464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</a:rPr>
              <a:t>Fuente: </a:t>
            </a:r>
            <a:r>
              <a:rPr lang="es-ES" sz="1000" dirty="0">
                <a:hlinkClick r:id="rId5"/>
              </a:rPr>
              <a:t>https://rm.coe.int/modernised-conv-overview-of-the-novelties/16808accf8</a:t>
            </a:r>
            <a:r>
              <a:rPr lang="es-ES" sz="1000" dirty="0"/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47F3231-2BC5-4C5B-8D28-3D7BF269E6F1}"/>
              </a:ext>
            </a:extLst>
          </p:cNvPr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7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A81838D-EEB9-4ADC-8734-F8942B23847A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</p:spTree>
    <p:extLst>
      <p:ext uri="{BB962C8B-B14F-4D97-AF65-F5344CB8AC3E}">
        <p14:creationId xmlns:p14="http://schemas.microsoft.com/office/powerpoint/2010/main" val="145365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14135" y="156834"/>
            <a:ext cx="11353800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s-ES" sz="3000" dirty="0">
                <a:solidFill>
                  <a:srgbClr val="0070C0"/>
                </a:solidFill>
                <a:cs typeface="Segoe UI Semibold" panose="020B0702040204020203" pitchFamily="34" charset="0"/>
              </a:rPr>
              <a:t>Nivel adecuado en protección de datos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1667935" y="6619875"/>
            <a:ext cx="549021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8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F087B27-B973-4521-97AF-7CAC703CD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569922"/>
              </p:ext>
            </p:extLst>
          </p:nvPr>
        </p:nvGraphicFramePr>
        <p:xfrm>
          <a:off x="1378256" y="1504119"/>
          <a:ext cx="8385175" cy="384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E55F5CC2-08E6-4B7F-874E-23858B0BE5D5}"/>
              </a:ext>
            </a:extLst>
          </p:cNvPr>
          <p:cNvSpPr txBox="1"/>
          <p:nvPr/>
        </p:nvSpPr>
        <p:spPr>
          <a:xfrm>
            <a:off x="1266825" y="5630852"/>
            <a:ext cx="881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Referencia TJUE: </a:t>
            </a:r>
            <a:r>
              <a:rPr lang="es-ES" sz="1200" dirty="0">
                <a:solidFill>
                  <a:srgbClr val="0070C0"/>
                </a:solidFill>
              </a:rPr>
              <a:t>Sentencia del Tribunal de Justicia (Gran Sala) de 6 de octubre de 2015, asunto C-362/2015, caso </a:t>
            </a:r>
            <a:r>
              <a:rPr lang="es-ES" sz="1200" dirty="0" err="1">
                <a:solidFill>
                  <a:srgbClr val="0070C0"/>
                </a:solidFill>
              </a:rPr>
              <a:t>Schrems</a:t>
            </a:r>
            <a:r>
              <a:rPr lang="es-ES" sz="1200" dirty="0">
                <a:solidFill>
                  <a:srgbClr val="0070C0"/>
                </a:solidFill>
              </a:rPr>
              <a:t>. Consultada en </a:t>
            </a:r>
            <a:r>
              <a:rPr lang="es-ES" sz="1200" u="sng" dirty="0">
                <a:solidFill>
                  <a:srgbClr val="0070C0"/>
                </a:solidFill>
              </a:rPr>
              <a:t>http://curia.europa.eu/juris/document/document.jsf?text=&amp;docid=169195&amp;pageIndex=0&amp;doclang=ES&amp;mode=lst&amp;dir=&amp;occ=first&amp;part=1&amp;cid=100838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endParaRPr lang="es-ES" sz="12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162028F-A548-471E-A8FC-767FC7B2C172}"/>
              </a:ext>
            </a:extLst>
          </p:cNvPr>
          <p:cNvSpPr/>
          <p:nvPr/>
        </p:nvSpPr>
        <p:spPr>
          <a:xfrm>
            <a:off x="-3175" y="6580821"/>
            <a:ext cx="1899919" cy="28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©Miguel Recio, 2018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A7DE72-F880-4C01-A8AA-DC474F50CC3D}"/>
              </a:ext>
            </a:extLst>
          </p:cNvPr>
          <p:cNvSpPr/>
          <p:nvPr/>
        </p:nvSpPr>
        <p:spPr>
          <a:xfrm>
            <a:off x="1266825" y="6619875"/>
            <a:ext cx="10254615" cy="228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3</a:t>
            </a:r>
            <a:r>
              <a:rPr lang="es-ES" sz="1000" baseline="30000" dirty="0">
                <a:solidFill>
                  <a:srgbClr val="0070C0"/>
                </a:solidFill>
                <a:cs typeface="Segoe UI Light" panose="020B0502040204020203" pitchFamily="34" charset="0"/>
              </a:rPr>
              <a:t>er</a:t>
            </a:r>
            <a:r>
              <a:rPr lang="es-ES" sz="1000" dirty="0">
                <a:solidFill>
                  <a:srgbClr val="0070C0"/>
                </a:solidFill>
                <a:cs typeface="Segoe UI Light" panose="020B0502040204020203" pitchFamily="34" charset="0"/>
              </a:rPr>
              <a:t> Foro Internacional de Protección de Datos y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415818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</TotalTime>
  <Words>1079</Words>
  <Application>Microsoft Office PowerPoint</Application>
  <PresentationFormat>Panorámica</PresentationFormat>
  <Paragraphs>98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Segoe UI Light</vt:lpstr>
      <vt:lpstr>Segoe UI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10mo Taller Internacional de Regulación – Economía Digital</dc:title>
  <dc:creator>Miguel Recio</dc:creator>
  <cp:lastModifiedBy>Miguel Recio</cp:lastModifiedBy>
  <cp:revision>484</cp:revision>
  <dcterms:created xsi:type="dcterms:W3CDTF">2015-08-08T09:01:35Z</dcterms:created>
  <dcterms:modified xsi:type="dcterms:W3CDTF">2018-07-03T07:14:54Z</dcterms:modified>
</cp:coreProperties>
</file>